
<file path=[Content_Types].xml><?xml version="1.0" encoding="utf-8"?>
<Types xmlns="http://schemas.openxmlformats.org/package/2006/content-types">
  <Override PartName="/_rels/.rels" ContentType="application/vnd.openxmlformats-package.relationships+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notesSlide8.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27.png" ContentType="image/png"/>
  <Override PartName="/ppt/media/image26.png" ContentType="image/png"/>
  <Override PartName="/ppt/media/image25.png" ContentType="image/png"/>
  <Override PartName="/ppt/media/image24.png" ContentType="image/png"/>
  <Override PartName="/ppt/media/image23.jpeg" ContentType="image/jpeg"/>
  <Override PartName="/ppt/media/image5.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jpeg" ContentType="image/jpeg"/>
  <Override PartName="/ppt/media/image14.png" ContentType="image/png"/>
  <Override PartName="/ppt/media/image13.png" ContentType="image/png"/>
  <Override PartName="/ppt/media/image11.png" ContentType="image/png"/>
  <Override PartName="/ppt/media/image8.png" ContentType="image/png"/>
  <Override PartName="/ppt/media/image9.jpeg" ContentType="image/jpeg"/>
  <Override PartName="/ppt/media/image22.png" ContentType="image/png"/>
  <Override PartName="/ppt/media/image7.png" ContentType="image/png"/>
  <Override PartName="/ppt/media/image10.png" ContentType="image/png"/>
  <Override PartName="/ppt/media/image28.jpeg" ContentType="image/jpeg"/>
  <Override PartName="/ppt/media/image12.png" ContentType="image/png"/>
  <Override PartName="/ppt/media/image6.jpeg" ContentType="image/jpeg"/>
  <Override PartName="/ppt/media/image4.png" ContentType="image/png"/>
  <Override PartName="/ppt/media/image19.jpeg" ContentType="image/jpeg"/>
  <Override PartName="/ppt/media/image3.png" ContentType="image/png"/>
  <Override PartName="/ppt/media/image2.png" ContentType="image/png"/>
  <Override PartName="/ppt/media/image21.png" ContentType="image/png"/>
  <Override PartName="/ppt/media/image1.png" ContentType="image/pn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1044000" y="5096520"/>
            <a:ext cx="5471640" cy="4487040"/>
          </a:xfrm>
          <a:prstGeom prst="rect">
            <a:avLst/>
          </a:prstGeom>
        </p:spPr>
        <p:txBody>
          <a:bodyPr lIns="0" rIns="0" tIns="0" bIns="0"/>
          <a:p>
            <a:r>
              <a:rPr b="0" lang="en-US" sz="2000" spc="-1" strike="noStrike">
                <a:latin typeface="Open Sans"/>
              </a:rPr>
              <a:t>Click to edit the notes format</a:t>
            </a:r>
            <a:endParaRPr b="0" lang="en-US" sz="2000" spc="-1" strike="noStrike">
              <a:latin typeface="Open Sans"/>
            </a:endParaRPr>
          </a:p>
        </p:txBody>
      </p:sp>
      <p:sp>
        <p:nvSpPr>
          <p:cNvPr id="124" name="PlaceHolder 2"/>
          <p:cNvSpPr>
            <a:spLocks noGrp="1"/>
          </p:cNvSpPr>
          <p:nvPr>
            <p:ph type="hdr"/>
          </p:nvPr>
        </p:nvSpPr>
        <p:spPr>
          <a:xfrm>
            <a:off x="360000" y="360000"/>
            <a:ext cx="2968200" cy="498240"/>
          </a:xfrm>
          <a:prstGeom prst="rect">
            <a:avLst/>
          </a:prstGeom>
        </p:spPr>
        <p:txBody>
          <a:bodyPr lIns="0" rIns="0" tIns="0" bIns="0"/>
          <a:p>
            <a:r>
              <a:rPr b="0" lang="en-US" sz="1400" spc="-1" strike="noStrike">
                <a:solidFill>
                  <a:srgbClr val="dbf5f9"/>
                </a:solidFill>
                <a:latin typeface="Source Sans Pro"/>
              </a:rPr>
              <a:t>&lt;header&gt;</a:t>
            </a:r>
            <a:endParaRPr b="0" lang="en-US" sz="1400" spc="-1" strike="noStrike">
              <a:solidFill>
                <a:srgbClr val="dbf5f9"/>
              </a:solidFill>
              <a:latin typeface="Source Sans Pro"/>
            </a:endParaRPr>
          </a:p>
        </p:txBody>
      </p:sp>
      <p:sp>
        <p:nvSpPr>
          <p:cNvPr id="125" name="PlaceHolder 3"/>
          <p:cNvSpPr>
            <a:spLocks noGrp="1"/>
          </p:cNvSpPr>
          <p:nvPr>
            <p:ph type="dt"/>
          </p:nvPr>
        </p:nvSpPr>
        <p:spPr>
          <a:xfrm>
            <a:off x="4231440" y="360000"/>
            <a:ext cx="2968200" cy="498240"/>
          </a:xfrm>
          <a:prstGeom prst="rect">
            <a:avLst/>
          </a:prstGeom>
        </p:spPr>
        <p:txBody>
          <a:bodyPr lIns="0" rIns="0" tIns="0" bIns="0"/>
          <a:p>
            <a:pPr algn="r"/>
            <a:r>
              <a:rPr b="0" lang="en-US" sz="1400" spc="-1" strike="noStrike">
                <a:solidFill>
                  <a:srgbClr val="dbf5f9"/>
                </a:solidFill>
                <a:latin typeface="Source Sans Pro"/>
              </a:rPr>
              <a:t>&lt;date/time&gt;</a:t>
            </a:r>
            <a:endParaRPr b="0" lang="en-US" sz="1400" spc="-1" strike="noStrike">
              <a:solidFill>
                <a:srgbClr val="dbf5f9"/>
              </a:solidFill>
              <a:latin typeface="Source Sans Pro"/>
            </a:endParaRPr>
          </a:p>
        </p:txBody>
      </p:sp>
      <p:sp>
        <p:nvSpPr>
          <p:cNvPr id="126" name="PlaceHolder 4"/>
          <p:cNvSpPr>
            <a:spLocks noGrp="1"/>
          </p:cNvSpPr>
          <p:nvPr>
            <p:ph type="ftr"/>
          </p:nvPr>
        </p:nvSpPr>
        <p:spPr>
          <a:xfrm>
            <a:off x="360000" y="9833400"/>
            <a:ext cx="2968200" cy="498240"/>
          </a:xfrm>
          <a:prstGeom prst="rect">
            <a:avLst/>
          </a:prstGeom>
        </p:spPr>
        <p:txBody>
          <a:bodyPr lIns="0" rIns="0" tIns="0" bIns="0" anchor="b"/>
          <a:p>
            <a:r>
              <a:rPr b="0" lang="en-US" sz="1400" spc="-1" strike="noStrike">
                <a:solidFill>
                  <a:srgbClr val="dbf5f9"/>
                </a:solidFill>
                <a:latin typeface="Source Sans Pro"/>
              </a:rPr>
              <a:t>&lt;footer&gt;</a:t>
            </a:r>
            <a:endParaRPr b="0" lang="en-US" sz="1400" spc="-1" strike="noStrike">
              <a:solidFill>
                <a:srgbClr val="dbf5f9"/>
              </a:solidFill>
              <a:latin typeface="Source Sans Pro"/>
            </a:endParaRPr>
          </a:p>
        </p:txBody>
      </p:sp>
      <p:sp>
        <p:nvSpPr>
          <p:cNvPr id="127" name="PlaceHolder 5"/>
          <p:cNvSpPr>
            <a:spLocks noGrp="1"/>
          </p:cNvSpPr>
          <p:nvPr>
            <p:ph type="sldNum"/>
          </p:nvPr>
        </p:nvSpPr>
        <p:spPr>
          <a:xfrm>
            <a:off x="4231440" y="9833400"/>
            <a:ext cx="2968200" cy="498240"/>
          </a:xfrm>
          <a:prstGeom prst="rect">
            <a:avLst/>
          </a:prstGeom>
        </p:spPr>
        <p:txBody>
          <a:bodyPr lIns="0" rIns="0" tIns="0" bIns="0" anchor="b"/>
          <a:p>
            <a:pPr algn="r"/>
            <a:fld id="{4FDC78BB-B94A-45C6-A068-D8E66949DE74}" type="slidenum">
              <a:rPr b="0" lang="en-US" sz="1400" spc="-1" strike="noStrike">
                <a:solidFill>
                  <a:srgbClr val="dbf5f9"/>
                </a:solidFill>
                <a:latin typeface="Source Sans Pro"/>
              </a:rPr>
              <a:t>&lt;number&gt;</a:t>
            </a:fld>
            <a:endParaRPr b="0" lang="en-US" sz="14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831960" y="5206320"/>
            <a:ext cx="5471640" cy="6324840"/>
          </a:xfrm>
          <a:prstGeom prst="rect">
            <a:avLst/>
          </a:prstGeom>
        </p:spPr>
        <p:txBody>
          <a:bodyPr lIns="0" rIns="0" tIns="0" bIns="0"/>
          <a:p>
            <a:r>
              <a:rPr b="0" lang="en-US" sz="1200" spc="-1" strike="noStrike">
                <a:latin typeface="Open Sans"/>
              </a:rPr>
              <a:t>Tor and EFF</a:t>
            </a:r>
            <a:endParaRPr b="0" lang="en-US" sz="1200" spc="-1" strike="noStrike">
              <a:latin typeface="Open Sans"/>
            </a:endParaRPr>
          </a:p>
          <a:p>
            <a:r>
              <a:rPr b="0" lang="en-US" sz="1200" spc="-1" strike="noStrike">
                <a:latin typeface="Open Sans"/>
              </a:rPr>
              <a:t>Many sites on the web offer some limited support for encryption over HTTPS, but make it difficult to use. For instance, they may default to unencrypted HTTP, or fill encrypted pages with links that go back to the unencrypted site. The HTTPS Everywhere extension fixes these problems by using clever technology to rewrite requests to these sites to HTTPS. Information about how to access the project's Git repository and get involved in development is here.</a:t>
            </a:r>
            <a:endParaRPr b="0" lang="en-US" sz="1200" spc="-1" strike="noStrike">
              <a:latin typeface="Open Sans"/>
            </a:endParaRPr>
          </a:p>
          <a:p>
            <a:r>
              <a:rPr b="0" lang="en-US" sz="1200" spc="-1" strike="noStrike">
                <a:latin typeface="Open Sans"/>
              </a:rPr>
              <a:t>See through straw vs opque straw</a:t>
            </a:r>
            <a:endParaRPr b="0" lang="en-US" sz="1200" spc="-1" strike="noStrike">
              <a:latin typeface="Open Sans"/>
            </a:endParaRPr>
          </a:p>
          <a:p>
            <a:r>
              <a:rPr b="0" lang="en-US" sz="1200" spc="-1" strike="noStrike">
                <a:latin typeface="Open Sans"/>
              </a:rPr>
              <a:t>Someone can capture, search and read all of the text and images on all of webpages you get from websites.</a:t>
            </a:r>
            <a:endParaRPr b="0" lang="en-US" sz="1200" spc="-1" strike="noStrike">
              <a:latin typeface="Open Sans"/>
            </a:endParaRPr>
          </a:p>
          <a:p>
            <a:r>
              <a:rPr b="0" lang="en-US" sz="1200" spc="-1" strike="noStrike">
                <a:latin typeface="Open Sans"/>
              </a:rPr>
              <a:t>Someone can capture, search and read all of the text and images that you upload and send to websites.</a:t>
            </a:r>
            <a:endParaRPr b="0" lang="en-US" sz="1200" spc="-1" strike="noStrike">
              <a:latin typeface="Open Sans"/>
            </a:endParaRPr>
          </a:p>
          <a:p>
            <a:r>
              <a:rPr b="0" lang="en-US" sz="1200" spc="-1" strike="noStrike">
                <a:latin typeface="Open Sans"/>
              </a:rPr>
              <a:t>Someone could passively or actively collect, read, publish or sell information contained in or attached to all of your sent and received emails if you’re connecting with HTTP.</a:t>
            </a:r>
            <a:endParaRPr b="0" lang="en-US" sz="1200" spc="-1" strike="noStrike">
              <a:latin typeface="Open Sans"/>
            </a:endParaRPr>
          </a:p>
          <a:p>
            <a:r>
              <a:rPr b="0" lang="en-US" sz="1200" spc="-1" strike="noStrike">
                <a:latin typeface="Open Sans"/>
              </a:rPr>
              <a:t>Someone could passively or actively collect your passwords and account information sent via HTTP, use them now or later to “pwn” your account, download your personal information (or that of your contacts), attempt to pwn your other accounts, sell your account information and data online.</a:t>
            </a:r>
            <a:endParaRPr b="0" lang="en-US" sz="1200" spc="-1" strike="noStrike">
              <a:latin typeface="Open Sans"/>
            </a:endParaRPr>
          </a:p>
          <a:p>
            <a:r>
              <a:rPr b="0" lang="en-US" sz="1200" spc="-1" strike="noStrike">
                <a:latin typeface="Open Sans"/>
              </a:rPr>
              <a:t>Someone could masquerade as HTTPS-protected website and trick you into sharing sensitive information. </a:t>
            </a:r>
            <a:endParaRPr b="0" lang="en-US" sz="1200" spc="-1" strike="noStrike">
              <a:latin typeface="Open Sans"/>
            </a:endParaRPr>
          </a:p>
          <a:p>
            <a:r>
              <a:rPr b="0" lang="en-US" sz="1200" spc="-1" strike="noStrike">
                <a:latin typeface="Open Sans"/>
              </a:rPr>
              <a:t>A malicious person could intercept your encrypted web traffic by masquerading as a trusted server.</a:t>
            </a:r>
            <a:endParaRPr b="0" lang="en-US" sz="1200" spc="-1" strike="noStrike">
              <a:latin typeface="Open Sans"/>
            </a:endParaRPr>
          </a:p>
          <a:p>
            <a:endParaRPr b="0" lang="en-US" sz="1200" spc="-1" strike="noStrike">
              <a:latin typeface="Open Sans"/>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1044000" y="5096520"/>
            <a:ext cx="5471640" cy="4487040"/>
          </a:xfrm>
          <a:prstGeom prst="rect">
            <a:avLst/>
          </a:prstGeom>
        </p:spPr>
        <p:txBody>
          <a:bodyPr lIns="0" rIns="0" tIns="0" bIns="0"/>
          <a:p>
            <a:r>
              <a:rPr b="0" lang="en-US" sz="1500" spc="-1" strike="noStrike">
                <a:latin typeface="Open Sans"/>
              </a:rPr>
              <a:t>Browser characteristics</a:t>
            </a:r>
            <a:endParaRPr b="0" lang="en-US" sz="1500" spc="-1" strike="noStrike">
              <a:latin typeface="Open Sans"/>
            </a:endParaRPr>
          </a:p>
          <a:p>
            <a:r>
              <a:rPr b="0" lang="en-US" sz="1500" spc="-1" strike="noStrike">
                <a:latin typeface="Open Sans"/>
              </a:rPr>
              <a:t>Stored information: Any information you allow the browser to store such as passwords, addresses or credit card information</a:t>
            </a:r>
            <a:endParaRPr b="0" lang="en-US" sz="1500" spc="-1" strike="noStrike">
              <a:latin typeface="Open Sans"/>
            </a:endParaRPr>
          </a:p>
          <a:p>
            <a:r>
              <a:rPr b="0" lang="en-US" sz="1500" spc="-1" strike="noStrike">
                <a:latin typeface="Open Sans"/>
              </a:rPr>
              <a:t>Browsing history: all of the websites you have visited in the past</a:t>
            </a:r>
            <a:endParaRPr b="0" lang="en-US" sz="1500" spc="-1" strike="noStrike">
              <a:latin typeface="Open Sans"/>
            </a:endParaRPr>
          </a:p>
          <a:p>
            <a:r>
              <a:rPr b="0" lang="en-US" sz="1500" spc="-1" strike="noStrike">
                <a:latin typeface="Open Sans"/>
              </a:rPr>
              <a:t>Content: URL, text and images, and hidden content of past and current browsing</a:t>
            </a:r>
            <a:endParaRPr b="0" lang="en-US" sz="1500" spc="-1" strike="noStrike">
              <a:latin typeface="Open Sans"/>
            </a:endParaRPr>
          </a:p>
          <a:p>
            <a:r>
              <a:rPr b="0" lang="en-US" sz="1500" spc="-1" strike="noStrike">
                <a:latin typeface="Open Sans"/>
              </a:rPr>
              <a:t>Your precise, physical location</a:t>
            </a:r>
            <a:endParaRPr b="0" lang="en-US" sz="1500" spc="-1" strike="noStrike">
              <a:latin typeface="Open Sans"/>
            </a:endParaRPr>
          </a:p>
          <a:p>
            <a:r>
              <a:rPr b="0" lang="en-US" sz="1500" spc="-1" strike="noStrike">
                <a:latin typeface="Open Sans"/>
              </a:rPr>
              <a:t>IP address of the device being used to connect </a:t>
            </a:r>
            <a:endParaRPr b="0" lang="en-US" sz="1500" spc="-1" strike="noStrike">
              <a:latin typeface="Open Sans"/>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1044000" y="5096520"/>
            <a:ext cx="5471640" cy="5410800"/>
          </a:xfrm>
          <a:prstGeom prst="rect">
            <a:avLst/>
          </a:prstGeom>
        </p:spPr>
        <p:txBody>
          <a:bodyPr lIns="0" rIns="0" tIns="0" bIns="0"/>
          <a:p>
            <a:r>
              <a:rPr b="0" lang="en-US" sz="1000" spc="-1" strike="noStrike">
                <a:latin typeface="Open Sans"/>
              </a:rPr>
              <a:t>stops advertisers and other third-party trackers from secretly tracking where you go and what pages you look at on the web.  If an advertiser seems to be tracking you across multiple websites without your permission, Privacy Badger automatically blocks that advertiser from loading any more content in your browser</a:t>
            </a:r>
            <a:endParaRPr b="0" lang="en-US" sz="1000" spc="-1" strike="noStrike">
              <a:latin typeface="Open Sans"/>
            </a:endParaRPr>
          </a:p>
          <a:p>
            <a:r>
              <a:rPr b="0" lang="en-US" sz="1000" spc="-1" strike="noStrike">
                <a:latin typeface="Open Sans"/>
              </a:rPr>
              <a:t> </a:t>
            </a:r>
            <a:r>
              <a:rPr b="0" lang="en-US" sz="1000" spc="-1" strike="noStrike">
                <a:latin typeface="Open Sans"/>
              </a:rPr>
              <a:t>In our testing, all of them required some custom configuration to block non-consensual trackers. Several of these extensions have business models that we weren't entirely comfortable with. And EFF hopes that by developing rigorous algorithmic and policy methods for detecting and preventing non-consensual tracking, we'll produce a codebase that could in fact be adopted by those other extensions, or by mainstream browsers, to give users maximal control over who does and doesn't get to know what they do online.. </a:t>
            </a:r>
            <a:endParaRPr b="0" lang="en-US" sz="1000" spc="-1" strike="noStrike">
              <a:latin typeface="Open Sans"/>
            </a:endParaRPr>
          </a:p>
          <a:p>
            <a:r>
              <a:rPr b="0" lang="en-US" sz="1000" spc="-1" strike="noStrike">
                <a:latin typeface="Open Sans"/>
              </a:rPr>
              <a:t>Privacy Badger springs into action, telling your browser not to load any more content from that source.  And when your browser stops loading content from a source, that source can no longer track you</a:t>
            </a:r>
            <a:endParaRPr b="0" lang="en-US" sz="1000" spc="-1" strike="noStrike">
              <a:latin typeface="Open Sans"/>
            </a:endParaRPr>
          </a:p>
          <a:p>
            <a:r>
              <a:rPr b="0" lang="en-US" sz="1000" spc="-1" strike="noStrike">
                <a:latin typeface="Open Sans"/>
              </a:rPr>
              <a:t>When you visit a webpage parts of the page may come from domains and servers other</a:t>
            </a:r>
            <a:endParaRPr b="0" lang="en-US" sz="1000" spc="-1" strike="noStrike">
              <a:latin typeface="Open Sans"/>
            </a:endParaRPr>
          </a:p>
          <a:p>
            <a:r>
              <a:rPr b="0" lang="en-US" sz="1000" spc="-1" strike="noStrike">
                <a:latin typeface="Open Sans"/>
              </a:rPr>
              <a:t>Privacy Badger analyzes each third party's behavior over time, and picks what it thinks is the right setting for each domain, but you can adjust the sliders if you wish. than the one you asked to visit. This is an essential feature of hypertext, but it has also come to be a serious privacy problem. On the modern Web, embedded images and code often use cookies and other methods to track your browsing habits — often to display advertisements. The domains that do this are called "third party trackers", and you can read more about how they work here.</a:t>
            </a:r>
            <a:endParaRPr b="0" lang="en-US" sz="1000" spc="-1" strike="noStrike">
              <a:latin typeface="Open Sans"/>
            </a:endParaRPr>
          </a:p>
          <a:p>
            <a:r>
              <a:rPr b="0" lang="en-US" sz="1000" spc="-1" strike="noStrike">
                <a:latin typeface="Open Sans"/>
              </a:rPr>
              <a:t>even though you specifically denied consent by sending a Do Not Track header</a:t>
            </a:r>
            <a:endParaRPr b="0" lang="en-US" sz="1000" spc="-1" strike="noStrike">
              <a:latin typeface="Open Sans"/>
            </a:endParaRPr>
          </a:p>
          <a:p>
            <a:r>
              <a:rPr b="0" lang="en-US" sz="1000" spc="-1" strike="noStrike">
                <a:latin typeface="Open Sans"/>
              </a:rPr>
              <a:t>Because Privacy Badger is primarily a privacy tool, not an ad blocker. Our aim is not to block ads, but to prevent non-consensual invasions of people's privacy because we believe they are inherently objectionable</a:t>
            </a:r>
            <a:endParaRPr b="0" lang="en-US" sz="1000" spc="-1" strike="noStrike">
              <a:latin typeface="Open Sans"/>
            </a:endParaRPr>
          </a:p>
          <a:p>
            <a:endParaRPr b="0" lang="en-US" sz="1000" spc="-1" strike="noStrike">
              <a:latin typeface="Open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27"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28"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30"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31"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32"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33"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35"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36"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37"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38"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39"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40"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47"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49"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51"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52"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56"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57"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58"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0"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61"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62"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4"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65"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66"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8"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69"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71"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72"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73"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74"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76"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77"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78"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79"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80"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81"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88"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0"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2"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93"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8"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7"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98"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99"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1"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02"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3"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5"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6"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7"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9"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110"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12"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13"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14"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115"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17"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18"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119"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20"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121"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122"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1"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5"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6"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17"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9"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20"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21"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23"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24"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25"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563040" y="6887160"/>
            <a:ext cx="2795400" cy="521640"/>
          </a:xfrm>
          <a:prstGeom prst="rect">
            <a:avLst/>
          </a:prstGeom>
        </p:spPr>
        <p:txBody>
          <a:bodyPr lIns="0" rIns="0" tIns="0" bIns="0"/>
          <a:p>
            <a:r>
              <a:rPr b="0" lang="en-US" sz="2400" spc="-1" strike="noStrike">
                <a:solidFill>
                  <a:srgbClr val="dbf5f9"/>
                </a:solidFill>
                <a:latin typeface="Source Sans Pro"/>
              </a:rPr>
              <a:t>&lt;date/time&gt;</a:t>
            </a:r>
            <a:endParaRPr b="0" lang="en-US" sz="2400" spc="-1" strike="noStrike">
              <a:solidFill>
                <a:srgbClr val="dbf5f9"/>
              </a:solidFill>
              <a:latin typeface="Source Sans Pro"/>
            </a:endParaRPr>
          </a:p>
        </p:txBody>
      </p:sp>
      <p:sp>
        <p:nvSpPr>
          <p:cNvPr id="1" name="PlaceHolder 2"/>
          <p:cNvSpPr>
            <a:spLocks noGrp="1"/>
          </p:cNvSpPr>
          <p:nvPr>
            <p:ph type="ftr"/>
          </p:nvPr>
        </p:nvSpPr>
        <p:spPr>
          <a:xfrm>
            <a:off x="4066560" y="6887160"/>
            <a:ext cx="3803040" cy="521640"/>
          </a:xfrm>
          <a:prstGeom prst="rect">
            <a:avLst/>
          </a:prstGeom>
        </p:spPr>
        <p:txBody>
          <a:bodyPr lIns="0" rIns="0" tIns="0" bIns="0"/>
          <a:p>
            <a:pPr algn="ctr"/>
            <a:r>
              <a:rPr b="0" lang="en-US" sz="2400" spc="-1" strike="noStrike">
                <a:solidFill>
                  <a:srgbClr val="dbf5f9"/>
                </a:solidFill>
                <a:latin typeface="Source Sans Pro"/>
              </a:rPr>
              <a:t>&lt;footer&gt;</a:t>
            </a:r>
            <a:endParaRPr b="0" lang="en-US" sz="2400" spc="-1" strike="noStrike">
              <a:solidFill>
                <a:srgbClr val="dbf5f9"/>
              </a:solidFill>
              <a:latin typeface="Source Sans Pro"/>
            </a:endParaRPr>
          </a:p>
        </p:txBody>
      </p:sp>
      <p:sp>
        <p:nvSpPr>
          <p:cNvPr id="2" name="PlaceHolder 3"/>
          <p:cNvSpPr>
            <a:spLocks noGrp="1"/>
          </p:cNvSpPr>
          <p:nvPr>
            <p:ph type="sldNum"/>
          </p:nvPr>
        </p:nvSpPr>
        <p:spPr>
          <a:xfrm>
            <a:off x="8566200" y="6887160"/>
            <a:ext cx="2795400" cy="521640"/>
          </a:xfrm>
          <a:prstGeom prst="rect">
            <a:avLst/>
          </a:prstGeom>
        </p:spPr>
        <p:txBody>
          <a:bodyPr lIns="0" rIns="0" tIns="0" bIns="0"/>
          <a:p>
            <a:pPr algn="r"/>
            <a:fld id="{463D9362-BCB8-4123-80D2-E9C531E59AA8}" type="slidenum">
              <a:rPr b="0" lang="en-US" sz="2400" spc="-1" strike="noStrike">
                <a:solidFill>
                  <a:srgbClr val="dbf5f9"/>
                </a:solidFill>
                <a:latin typeface="Source Sans Pro"/>
              </a:rPr>
              <a:t>&lt;number&gt;</a:t>
            </a:fld>
            <a:endParaRPr b="0" lang="en-US"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p:spPr>
        <p:txBody>
          <a:bodyPr lIns="0" rIns="0" tIns="0" bIns="0" anchor="b">
            <a:normAutofit/>
          </a:bodyPr>
          <a:p>
            <a:r>
              <a:rPr b="0" lang="en-US" sz="8000" spc="-1" strike="noStrike">
                <a:solidFill>
                  <a:srgbClr val="04617b"/>
                </a:solidFill>
                <a:latin typeface="Source Sans Pro Light"/>
              </a:rPr>
              <a:t>Click to edit the title text format</a:t>
            </a:r>
            <a:endParaRPr b="0" lang="en-US"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Click to edit the outline text format</a:t>
            </a:r>
            <a:endParaRPr b="0" lang="en-US"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n-US" sz="2200" spc="-1" strike="noStrike">
                <a:solidFill>
                  <a:srgbClr val="dbf5f9"/>
                </a:solidFill>
                <a:latin typeface="Source Sans Pro"/>
              </a:rPr>
              <a:t>Second Outline Level</a:t>
            </a:r>
            <a:endParaRPr b="0" lang="en-US"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n-US" sz="2400" spc="-1" strike="noStrike">
                <a:solidFill>
                  <a:srgbClr val="dbf5f9"/>
                </a:solidFill>
                <a:latin typeface="Source Sans Pro"/>
              </a:rPr>
              <a:t>Third Outline Level</a:t>
            </a:r>
            <a:endParaRPr b="0" lang="en-US"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n-US" sz="2000" spc="-1" strike="noStrike">
                <a:solidFill>
                  <a:srgbClr val="dbf5f9"/>
                </a:solidFill>
                <a:latin typeface="Source Sans Pro"/>
              </a:rPr>
              <a:t>Fourth Outline Level</a:t>
            </a:r>
            <a:endParaRPr b="0" lang="en-US"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n-US" sz="2000" spc="-1" strike="noStrike">
                <a:solidFill>
                  <a:srgbClr val="dbf5f9"/>
                </a:solidFill>
                <a:latin typeface="Source Sans Pro"/>
              </a:rPr>
              <a:t>Fifth Outline Level</a:t>
            </a:r>
            <a:endParaRPr b="0" lang="en-US"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n-US" sz="2000" spc="-1" strike="noStrike">
                <a:solidFill>
                  <a:srgbClr val="dbf5f9"/>
                </a:solidFill>
                <a:latin typeface="Source Sans Pro"/>
              </a:rPr>
              <a:t>Sixth Outline Level</a:t>
            </a:r>
            <a:endParaRPr b="0" lang="en-US"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n-US" sz="2000" spc="-1" strike="noStrike">
                <a:solidFill>
                  <a:srgbClr val="dbf5f9"/>
                </a:solidFill>
                <a:latin typeface="Source Sans Pro"/>
              </a:rPr>
              <a:t>Seventh Outline Level</a:t>
            </a:r>
            <a:endParaRPr b="0" lang="en-US"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42"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43" name="PlaceHolder 3"/>
          <p:cNvSpPr>
            <a:spLocks noGrp="1"/>
          </p:cNvSpPr>
          <p:nvPr>
            <p:ph type="dt"/>
          </p:nvPr>
        </p:nvSpPr>
        <p:spPr>
          <a:xfrm>
            <a:off x="599040" y="68871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44" name="PlaceHolder 4"/>
          <p:cNvSpPr>
            <a:spLocks noGrp="1"/>
          </p:cNvSpPr>
          <p:nvPr>
            <p:ph type="ftr"/>
          </p:nvPr>
        </p:nvSpPr>
        <p:spPr>
          <a:xfrm>
            <a:off x="4102560" y="68871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45" name="PlaceHolder 5"/>
          <p:cNvSpPr>
            <a:spLocks noGrp="1"/>
          </p:cNvSpPr>
          <p:nvPr>
            <p:ph type="sldNum"/>
          </p:nvPr>
        </p:nvSpPr>
        <p:spPr>
          <a:xfrm>
            <a:off x="8602200" y="6887160"/>
            <a:ext cx="2795400" cy="521640"/>
          </a:xfrm>
          <a:prstGeom prst="rect">
            <a:avLst/>
          </a:prstGeom>
        </p:spPr>
        <p:txBody>
          <a:bodyPr lIns="0" rIns="0" tIns="0" bIns="0"/>
          <a:p>
            <a:pPr algn="r"/>
            <a:fld id="{6877C8DB-1B11-4413-B070-F2A63210A7CA}"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99040" y="301320"/>
            <a:ext cx="10798560" cy="1262160"/>
          </a:xfrm>
          <a:prstGeom prst="rect">
            <a:avLst/>
          </a:prstGeom>
        </p:spPr>
        <p:txBody>
          <a:bodyPr lIns="0" rIns="0" tIns="0" bIns="0" anchor="ctr">
            <a:normAutofit/>
          </a:bodyPr>
          <a:p>
            <a:r>
              <a:rPr b="0" lang="en-US" sz="6000" spc="-1" strike="noStrike">
                <a:solidFill>
                  <a:srgbClr val="04617b"/>
                </a:solidFill>
                <a:latin typeface="Source Sans Pro Light"/>
              </a:rPr>
              <a:t>Click to edit the title text format</a:t>
            </a:r>
            <a:endParaRPr b="0" lang="en-US" sz="6000" spc="-1" strike="noStrike">
              <a:solidFill>
                <a:srgbClr val="04617b"/>
              </a:solidFill>
              <a:latin typeface="Source Sans Pro Light"/>
            </a:endParaRPr>
          </a:p>
        </p:txBody>
      </p:sp>
      <p:sp>
        <p:nvSpPr>
          <p:cNvPr id="83"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84" name="PlaceHolder 3"/>
          <p:cNvSpPr>
            <a:spLocks noGrp="1"/>
          </p:cNvSpPr>
          <p:nvPr>
            <p:ph type="dt"/>
          </p:nvPr>
        </p:nvSpPr>
        <p:spPr>
          <a:xfrm>
            <a:off x="599040" y="68277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85" name="PlaceHolder 4"/>
          <p:cNvSpPr>
            <a:spLocks noGrp="1"/>
          </p:cNvSpPr>
          <p:nvPr>
            <p:ph type="ftr"/>
          </p:nvPr>
        </p:nvSpPr>
        <p:spPr>
          <a:xfrm>
            <a:off x="4102560" y="68277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86" name="PlaceHolder 5"/>
          <p:cNvSpPr>
            <a:spLocks noGrp="1"/>
          </p:cNvSpPr>
          <p:nvPr>
            <p:ph type="sldNum"/>
          </p:nvPr>
        </p:nvSpPr>
        <p:spPr>
          <a:xfrm>
            <a:off x="9188640" y="6827760"/>
            <a:ext cx="2253600" cy="521640"/>
          </a:xfrm>
          <a:prstGeom prst="rect">
            <a:avLst/>
          </a:prstGeom>
        </p:spPr>
        <p:txBody>
          <a:bodyPr lIns="0" rIns="0" tIns="0" bIns="0"/>
          <a:p>
            <a:pPr algn="r"/>
            <a:fld id="{7CA997E0-F1C4-4B4D-B8DE-D0995DCB6339}"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jpeg"/><Relationship Id="rId4"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jpeg"/><Relationship Id="rId4"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jpeg"/><Relationship Id="rId4"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548640" y="301320"/>
            <a:ext cx="10798560" cy="4453560"/>
          </a:xfrm>
          <a:prstGeom prst="rect">
            <a:avLst/>
          </a:prstGeom>
          <a:noFill/>
          <a:ln>
            <a:noFill/>
          </a:ln>
        </p:spPr>
        <p:txBody>
          <a:bodyPr lIns="0" rIns="0" tIns="0" bIns="0" anchor="b">
            <a:normAutofit/>
          </a:bodyPr>
          <a:p>
            <a:r>
              <a:rPr b="0" lang="en-US" sz="8000" spc="-1" strike="noStrike">
                <a:solidFill>
                  <a:srgbClr val="04617b"/>
                </a:solidFill>
                <a:latin typeface="Source Sans Pro Light"/>
              </a:rPr>
              <a:t>Safe Browsing &amp; You!</a:t>
            </a:r>
            <a:endParaRPr b="0" lang="en-US" sz="8000" spc="-1" strike="noStrike">
              <a:solidFill>
                <a:srgbClr val="04617b"/>
              </a:solidFill>
              <a:latin typeface="Source Sans Pro Light"/>
            </a:endParaRPr>
          </a:p>
        </p:txBody>
      </p:sp>
      <p:sp>
        <p:nvSpPr>
          <p:cNvPr id="129" name="TextShape 2"/>
          <p:cNvSpPr txBox="1"/>
          <p:nvPr/>
        </p:nvSpPr>
        <p:spPr>
          <a:xfrm>
            <a:off x="552960" y="5216400"/>
            <a:ext cx="10789920" cy="1550160"/>
          </a:xfrm>
          <a:prstGeom prst="rect">
            <a:avLst/>
          </a:prstGeom>
          <a:noFill/>
          <a:ln>
            <a:noFill/>
          </a:ln>
        </p:spPr>
        <p:txBody>
          <a:bodyPr lIns="0" rIns="0" tIns="0" bIns="0"/>
          <a:p>
            <a:r>
              <a:rPr b="1" lang="en-US" sz="3600" spc="-1" strike="noStrike">
                <a:solidFill>
                  <a:srgbClr val="dbf5f9"/>
                </a:solidFill>
                <a:latin typeface="Source Sans Pro"/>
              </a:rPr>
              <a:t>Tips n’ Tricks to help you navigate the WWW more securely!</a:t>
            </a:r>
            <a:endParaRPr b="1" lang="en-US" sz="3600" spc="-1" strike="noStrike">
              <a:solidFill>
                <a:srgbClr val="dbf5f9"/>
              </a:solidFill>
              <a:latin typeface="Source Sans Pro"/>
            </a:endParaRPr>
          </a:p>
        </p:txBody>
      </p:sp>
      <p:pic>
        <p:nvPicPr>
          <p:cNvPr id="130" name="" descr=""/>
          <p:cNvPicPr/>
          <p:nvPr/>
        </p:nvPicPr>
        <p:blipFill>
          <a:blip r:embed="rId1"/>
          <a:stretch/>
        </p:blipFill>
        <p:spPr>
          <a:xfrm>
            <a:off x="8709120" y="182880"/>
            <a:ext cx="2446560" cy="326196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599040" y="301320"/>
            <a:ext cx="10798560" cy="1262160"/>
          </a:xfrm>
          <a:prstGeom prst="rect">
            <a:avLst/>
          </a:prstGeom>
          <a:noFill/>
          <a:ln>
            <a:noFill/>
          </a:ln>
        </p:spPr>
        <p:txBody>
          <a:bodyPr lIns="0" rIns="0" tIns="0" bIns="0" anchor="ctr">
            <a:normAutofit/>
          </a:bodyPr>
          <a:p>
            <a:endParaRPr b="0" lang="en-US" sz="6000" spc="-1" strike="noStrike">
              <a:solidFill>
                <a:srgbClr val="04617b"/>
              </a:solidFill>
              <a:latin typeface="Source Sans Pro Light"/>
            </a:endParaRPr>
          </a:p>
        </p:txBody>
      </p:sp>
      <p:sp>
        <p:nvSpPr>
          <p:cNvPr id="154" name="TextShape 2"/>
          <p:cNvSpPr txBox="1"/>
          <p:nvPr/>
        </p:nvSpPr>
        <p:spPr>
          <a:xfrm>
            <a:off x="599040" y="1828800"/>
            <a:ext cx="10830960" cy="5394960"/>
          </a:xfrm>
          <a:prstGeom prst="rect">
            <a:avLst/>
          </a:prstGeom>
          <a:noFill/>
          <a:ln>
            <a:noFill/>
          </a:ln>
        </p:spPr>
        <p:txBody>
          <a:bodyPr lIns="0" rIns="0" tIns="0" bIns="0">
            <a:normAutofit/>
          </a:bodyPr>
          <a:p>
            <a:endParaRPr b="0" lang="en-US" sz="3200" spc="-1" strike="noStrike">
              <a:latin typeface="Source Sans Pro"/>
            </a:endParaRPr>
          </a:p>
        </p:txBody>
      </p:sp>
      <p:pic>
        <p:nvPicPr>
          <p:cNvPr id="155" name="" descr=""/>
          <p:cNvPicPr/>
          <p:nvPr/>
        </p:nvPicPr>
        <p:blipFill>
          <a:blip r:embed="rId1"/>
          <a:stretch/>
        </p:blipFill>
        <p:spPr>
          <a:xfrm>
            <a:off x="360" y="457200"/>
            <a:ext cx="11998440" cy="629136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Extensions/Plug-Ins</a:t>
            </a:r>
            <a:endParaRPr b="0" lang="en-US" sz="6000" spc="-1" strike="noStrike">
              <a:solidFill>
                <a:srgbClr val="04617b"/>
              </a:solidFill>
              <a:latin typeface="Source Sans Pro Light"/>
            </a:endParaRPr>
          </a:p>
        </p:txBody>
      </p:sp>
      <p:sp>
        <p:nvSpPr>
          <p:cNvPr id="157"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Help you keep your browser secure(er)</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Firefox/Chrome (Pre-Installed on Brave and Tor)</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Privacy Badger</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HTTPS Everywhere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UBlock</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Advanced: NoScript</a:t>
            </a:r>
            <a:endParaRPr b="0" lang="en-US" sz="2800" spc="-1" strike="noStrike">
              <a:latin typeface="Source Sans Pro"/>
            </a:endParaRPr>
          </a:p>
        </p:txBody>
      </p:sp>
      <p:pic>
        <p:nvPicPr>
          <p:cNvPr id="158" name="" descr=""/>
          <p:cNvPicPr/>
          <p:nvPr/>
        </p:nvPicPr>
        <p:blipFill>
          <a:blip r:embed="rId1"/>
          <a:stretch/>
        </p:blipFill>
        <p:spPr>
          <a:xfrm>
            <a:off x="6035040" y="5120640"/>
            <a:ext cx="2194560" cy="2194560"/>
          </a:xfrm>
          <a:prstGeom prst="rect">
            <a:avLst/>
          </a:prstGeom>
          <a:ln>
            <a:noFill/>
          </a:ln>
        </p:spPr>
      </p:pic>
      <p:pic>
        <p:nvPicPr>
          <p:cNvPr id="159" name="" descr=""/>
          <p:cNvPicPr/>
          <p:nvPr/>
        </p:nvPicPr>
        <p:blipFill>
          <a:blip r:embed="rId2"/>
          <a:stretch/>
        </p:blipFill>
        <p:spPr>
          <a:xfrm>
            <a:off x="7315200" y="3063240"/>
            <a:ext cx="4297680" cy="2148840"/>
          </a:xfrm>
          <a:prstGeom prst="rect">
            <a:avLst/>
          </a:prstGeom>
          <a:ln>
            <a:noFill/>
          </a:ln>
        </p:spPr>
      </p:pic>
      <p:pic>
        <p:nvPicPr>
          <p:cNvPr id="160" name="" descr=""/>
          <p:cNvPicPr/>
          <p:nvPr/>
        </p:nvPicPr>
        <p:blipFill>
          <a:blip r:embed="rId3"/>
          <a:stretch/>
        </p:blipFill>
        <p:spPr>
          <a:xfrm>
            <a:off x="8869680" y="5577840"/>
            <a:ext cx="2860560" cy="155448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599040" y="301320"/>
            <a:ext cx="10798560" cy="1262160"/>
          </a:xfrm>
          <a:prstGeom prst="rect">
            <a:avLst/>
          </a:prstGeom>
          <a:noFill/>
          <a:ln>
            <a:noFill/>
          </a:ln>
        </p:spPr>
        <p:txBody>
          <a:bodyPr lIns="0" rIns="0" tIns="0" bIns="0" anchor="ctr">
            <a:normAutofit/>
          </a:bodyPr>
          <a:p>
            <a:endParaRPr b="0" lang="en-US" sz="6000" spc="-1" strike="noStrike">
              <a:solidFill>
                <a:srgbClr val="04617b"/>
              </a:solidFill>
              <a:latin typeface="Source Sans Pro Light"/>
            </a:endParaRPr>
          </a:p>
        </p:txBody>
      </p:sp>
      <p:sp>
        <p:nvSpPr>
          <p:cNvPr id="162" name="TextShape 2"/>
          <p:cNvSpPr txBox="1"/>
          <p:nvPr/>
        </p:nvSpPr>
        <p:spPr>
          <a:xfrm>
            <a:off x="599040" y="1828800"/>
            <a:ext cx="10830960" cy="5394960"/>
          </a:xfrm>
          <a:prstGeom prst="rect">
            <a:avLst/>
          </a:prstGeom>
          <a:noFill/>
          <a:ln>
            <a:noFill/>
          </a:ln>
        </p:spPr>
        <p:txBody>
          <a:bodyPr lIns="0" rIns="0" tIns="0" bIns="0">
            <a:normAutofit/>
          </a:bodyPr>
          <a:p>
            <a:endParaRPr b="0" lang="en-US" sz="3200" spc="-1" strike="noStrike">
              <a:latin typeface="Source Sans Pro"/>
            </a:endParaRPr>
          </a:p>
        </p:txBody>
      </p:sp>
      <p:pic>
        <p:nvPicPr>
          <p:cNvPr id="163" name="" descr=""/>
          <p:cNvPicPr/>
          <p:nvPr/>
        </p:nvPicPr>
        <p:blipFill>
          <a:blip r:embed="rId1"/>
          <a:stretch/>
        </p:blipFill>
        <p:spPr>
          <a:xfrm>
            <a:off x="0" y="548640"/>
            <a:ext cx="11998440" cy="65088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Extensions/Plug-Ins</a:t>
            </a:r>
            <a:endParaRPr b="0" lang="en-US" sz="6000" spc="-1" strike="noStrike">
              <a:solidFill>
                <a:srgbClr val="04617b"/>
              </a:solidFill>
              <a:latin typeface="Source Sans Pro Light"/>
            </a:endParaRPr>
          </a:p>
        </p:txBody>
      </p:sp>
      <p:sp>
        <p:nvSpPr>
          <p:cNvPr id="165"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Help you keep your browser secure(er)</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Firefox/Chrome (Pre-Installed on Brave and Tor)</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Privacy Badger</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HTTPS Everywhere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UBlock</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Advanced: NoScript</a:t>
            </a:r>
            <a:endParaRPr b="0" lang="en-US" sz="2800" spc="-1" strike="noStrike">
              <a:latin typeface="Source Sans Pro"/>
            </a:endParaRPr>
          </a:p>
        </p:txBody>
      </p:sp>
      <p:pic>
        <p:nvPicPr>
          <p:cNvPr id="166" name="" descr=""/>
          <p:cNvPicPr/>
          <p:nvPr/>
        </p:nvPicPr>
        <p:blipFill>
          <a:blip r:embed="rId1"/>
          <a:stretch/>
        </p:blipFill>
        <p:spPr>
          <a:xfrm>
            <a:off x="6035040" y="5120640"/>
            <a:ext cx="2194560" cy="2194560"/>
          </a:xfrm>
          <a:prstGeom prst="rect">
            <a:avLst/>
          </a:prstGeom>
          <a:ln>
            <a:noFill/>
          </a:ln>
        </p:spPr>
      </p:pic>
      <p:pic>
        <p:nvPicPr>
          <p:cNvPr id="167" name="" descr=""/>
          <p:cNvPicPr/>
          <p:nvPr/>
        </p:nvPicPr>
        <p:blipFill>
          <a:blip r:embed="rId2"/>
          <a:stretch/>
        </p:blipFill>
        <p:spPr>
          <a:xfrm>
            <a:off x="7315200" y="3063240"/>
            <a:ext cx="4297680" cy="2148840"/>
          </a:xfrm>
          <a:prstGeom prst="rect">
            <a:avLst/>
          </a:prstGeom>
          <a:ln>
            <a:noFill/>
          </a:ln>
        </p:spPr>
      </p:pic>
      <p:pic>
        <p:nvPicPr>
          <p:cNvPr id="168" name="" descr=""/>
          <p:cNvPicPr/>
          <p:nvPr/>
        </p:nvPicPr>
        <p:blipFill>
          <a:blip r:embed="rId3"/>
          <a:stretch/>
        </p:blipFill>
        <p:spPr>
          <a:xfrm>
            <a:off x="8869680" y="5577840"/>
            <a:ext cx="2860560" cy="15544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599040" y="301320"/>
            <a:ext cx="10798560" cy="1262160"/>
          </a:xfrm>
          <a:prstGeom prst="rect">
            <a:avLst/>
          </a:prstGeom>
          <a:noFill/>
          <a:ln>
            <a:noFill/>
          </a:ln>
        </p:spPr>
        <p:txBody>
          <a:bodyPr lIns="0" rIns="0" tIns="0" bIns="0" anchor="ctr">
            <a:normAutofit/>
          </a:bodyPr>
          <a:p>
            <a:endParaRPr b="0" lang="en-US" sz="6000" spc="-1" strike="noStrike">
              <a:solidFill>
                <a:srgbClr val="04617b"/>
              </a:solidFill>
              <a:latin typeface="Source Sans Pro Light"/>
            </a:endParaRPr>
          </a:p>
        </p:txBody>
      </p:sp>
      <p:sp>
        <p:nvSpPr>
          <p:cNvPr id="170" name="TextShape 2"/>
          <p:cNvSpPr txBox="1"/>
          <p:nvPr/>
        </p:nvSpPr>
        <p:spPr>
          <a:xfrm>
            <a:off x="599040" y="1828800"/>
            <a:ext cx="10830960" cy="5394960"/>
          </a:xfrm>
          <a:prstGeom prst="rect">
            <a:avLst/>
          </a:prstGeom>
          <a:noFill/>
          <a:ln>
            <a:noFill/>
          </a:ln>
        </p:spPr>
        <p:txBody>
          <a:bodyPr lIns="0" rIns="0" tIns="0" bIns="0">
            <a:normAutofit/>
          </a:bodyPr>
          <a:p>
            <a:endParaRPr b="0" lang="en-US" sz="3200" spc="-1" strike="noStrike">
              <a:latin typeface="Source Sans Pro"/>
            </a:endParaRPr>
          </a:p>
        </p:txBody>
      </p:sp>
      <p:pic>
        <p:nvPicPr>
          <p:cNvPr id="171" name="" descr=""/>
          <p:cNvPicPr/>
          <p:nvPr/>
        </p:nvPicPr>
        <p:blipFill>
          <a:blip r:embed="rId1"/>
          <a:stretch/>
        </p:blipFill>
        <p:spPr>
          <a:xfrm>
            <a:off x="330120" y="731520"/>
            <a:ext cx="11557080" cy="61264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Browser FingerPrint</a:t>
            </a:r>
            <a:endParaRPr b="0" lang="en-US" sz="6000" spc="-1" strike="noStrike">
              <a:solidFill>
                <a:srgbClr val="04617b"/>
              </a:solidFill>
              <a:latin typeface="Source Sans Pro Light"/>
            </a:endParaRPr>
          </a:p>
        </p:txBody>
      </p:sp>
      <p:sp>
        <p:nvSpPr>
          <p:cNvPr id="173"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Your Browser Has a FingerPrint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Canvas Fingerpint</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Screen Size/Color Depth</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Browser Plugin</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Timezone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Language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Platform</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Browser and Computer</a:t>
            </a:r>
            <a:endParaRPr b="0" lang="en-US" sz="28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PanoptiClick (panopticlick.eff.org)</a:t>
            </a:r>
            <a:endParaRPr b="0" lang="en-US" sz="3200" spc="-1" strike="noStrike">
              <a:latin typeface="Source Sans Pro"/>
            </a:endParaRPr>
          </a:p>
        </p:txBody>
      </p:sp>
      <p:pic>
        <p:nvPicPr>
          <p:cNvPr id="174" name="" descr=""/>
          <p:cNvPicPr/>
          <p:nvPr/>
        </p:nvPicPr>
        <p:blipFill>
          <a:blip r:embed="rId1"/>
          <a:stretch/>
        </p:blipFill>
        <p:spPr>
          <a:xfrm>
            <a:off x="6949440" y="2011680"/>
            <a:ext cx="4355640" cy="43556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18288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Alt. Search</a:t>
            </a:r>
            <a:endParaRPr b="0" lang="en-US" sz="6000" spc="-1" strike="noStrike">
              <a:solidFill>
                <a:srgbClr val="04617b"/>
              </a:solidFill>
              <a:latin typeface="Source Sans Pro Light"/>
            </a:endParaRPr>
          </a:p>
        </p:txBody>
      </p:sp>
      <p:sp>
        <p:nvSpPr>
          <p:cNvPr id="176"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DuckDuck Go (duckduckgo.com)</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Doesn’t Store Personal Info</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Don’t Store Search History</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Doesn’t Track</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Available for Mobile</a:t>
            </a:r>
            <a:endParaRPr b="0" lang="en-US" sz="28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StartPage (StartPage.com)</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Acts As Intermediary between You and Google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Strip out cookies, doesn’t store IP, </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Gives you option to connect to pages securely through Proxy</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European Based</a:t>
            </a:r>
            <a:endParaRPr b="0" lang="en-US" sz="2800" spc="-1" strike="noStrike">
              <a:latin typeface="Source Sans Pro"/>
            </a:endParaRPr>
          </a:p>
        </p:txBody>
      </p:sp>
      <p:pic>
        <p:nvPicPr>
          <p:cNvPr id="177" name="" descr=""/>
          <p:cNvPicPr/>
          <p:nvPr/>
        </p:nvPicPr>
        <p:blipFill>
          <a:blip r:embed="rId1"/>
          <a:stretch/>
        </p:blipFill>
        <p:spPr>
          <a:xfrm>
            <a:off x="7254720" y="1024200"/>
            <a:ext cx="2620800" cy="2084760"/>
          </a:xfrm>
          <a:prstGeom prst="rect">
            <a:avLst/>
          </a:prstGeom>
          <a:ln>
            <a:noFill/>
          </a:ln>
        </p:spPr>
      </p:pic>
      <p:pic>
        <p:nvPicPr>
          <p:cNvPr id="178" name="" descr=""/>
          <p:cNvPicPr/>
          <p:nvPr/>
        </p:nvPicPr>
        <p:blipFill>
          <a:blip r:embed="rId2"/>
          <a:stretch/>
        </p:blipFill>
        <p:spPr>
          <a:xfrm>
            <a:off x="6217920" y="3384720"/>
            <a:ext cx="5120640" cy="16444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Going Forward</a:t>
            </a:r>
            <a:endParaRPr b="0" lang="en-US" sz="6000" spc="-1" strike="noStrike">
              <a:solidFill>
                <a:srgbClr val="04617b"/>
              </a:solidFill>
              <a:latin typeface="Source Sans Pro Light"/>
            </a:endParaRPr>
          </a:p>
        </p:txBody>
      </p:sp>
      <p:sp>
        <p:nvSpPr>
          <p:cNvPr id="180"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1" lang="en-US" sz="3200" spc="-1" strike="noStrike">
                <a:latin typeface="Source Sans Pro"/>
              </a:rPr>
              <a:t>Data Detox</a:t>
            </a:r>
            <a:r>
              <a:rPr b="0" lang="en-US" sz="3200" spc="-1" strike="noStrike">
                <a:latin typeface="Source Sans Pro"/>
              </a:rPr>
              <a:t>- datadetox.myshadow.org/detox</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1" lang="en-US" sz="3200" spc="-1" strike="noStrike">
                <a:latin typeface="Source Sans Pro"/>
              </a:rPr>
              <a:t>HackBlossom</a:t>
            </a:r>
            <a:r>
              <a:rPr b="0" lang="en-US" sz="3200" spc="-1" strike="noStrike">
                <a:latin typeface="Source Sans Pro"/>
              </a:rPr>
              <a:t>- hackblossom.org/cybersecuirty</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1" lang="en-US" sz="3200" spc="-1" strike="noStrike">
                <a:latin typeface="Source Sans Pro"/>
              </a:rPr>
              <a:t>CryptoChristmas</a:t>
            </a:r>
            <a:r>
              <a:rPr b="0" lang="en-US" sz="3200" spc="-1" strike="noStrike">
                <a:latin typeface="Source Sans Pro"/>
              </a:rPr>
              <a:t>- crypto.christmas</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1" lang="en-US" sz="3200" spc="-1" strike="noStrike">
                <a:latin typeface="Source Sans Pro"/>
              </a:rPr>
              <a:t>EFF Surveillance Self-Defense-</a:t>
            </a:r>
            <a:r>
              <a:rPr b="0" lang="en-US" sz="3200" spc="-1" strike="noStrike">
                <a:latin typeface="Source Sans Pro"/>
              </a:rPr>
              <a:t> ssd.eff.org</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1" lang="en-US" sz="3200" spc="-1" strike="noStrike">
                <a:latin typeface="Source Sans Pro"/>
              </a:rPr>
              <a:t>MyShadow</a:t>
            </a:r>
            <a:r>
              <a:rPr b="0" lang="en-US" sz="3200" spc="-1" strike="noStrike">
                <a:latin typeface="Source Sans Pro"/>
              </a:rPr>
              <a:t>- myshadow.org</a:t>
            </a:r>
            <a:endParaRPr b="0" lang="en-US" sz="3200" spc="-1" strike="noStrike">
              <a:latin typeface="Source Sans Pro"/>
            </a:endParaRPr>
          </a:p>
          <a:p>
            <a:pPr marL="432000" indent="-324000">
              <a:spcAft>
                <a:spcPts val="1412"/>
              </a:spcAft>
              <a:buClr>
                <a:srgbClr val="04617b"/>
              </a:buClr>
              <a:buSzPct val="45000"/>
              <a:buFont typeface="Wingdings" charset="2"/>
              <a:buChar char=""/>
            </a:pPr>
            <a:endParaRPr b="0" lang="en-US" sz="3200" spc="-1" strike="noStrike">
              <a:latin typeface="Source Sans Pro"/>
            </a:endParaRPr>
          </a:p>
        </p:txBody>
      </p:sp>
      <p:pic>
        <p:nvPicPr>
          <p:cNvPr id="181" name="" descr=""/>
          <p:cNvPicPr/>
          <p:nvPr/>
        </p:nvPicPr>
        <p:blipFill>
          <a:blip r:embed="rId1"/>
          <a:stretch/>
        </p:blipFill>
        <p:spPr>
          <a:xfrm>
            <a:off x="8379720" y="3807720"/>
            <a:ext cx="3324600" cy="33246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31"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Outline</a:t>
            </a:r>
            <a:endParaRPr b="0" lang="en-US" sz="6000" spc="-1" strike="noStrike">
              <a:solidFill>
                <a:srgbClr val="ffffff"/>
              </a:solidFill>
              <a:latin typeface="Source Sans Pro Light"/>
            </a:endParaRPr>
          </a:p>
        </p:txBody>
      </p:sp>
      <p:sp>
        <p:nvSpPr>
          <p:cNvPr id="132"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Threat Overview</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Browsers</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Cookies/Options</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Extensions</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Browser Fingerprint</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Search</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Going forward</a:t>
            </a:r>
            <a:endParaRPr b="0" lang="en-US" sz="3200" spc="-1" strike="noStrike">
              <a:latin typeface="Source Sans Pro"/>
            </a:endParaRPr>
          </a:p>
        </p:txBody>
      </p:sp>
      <p:pic>
        <p:nvPicPr>
          <p:cNvPr id="133" name="" descr=""/>
          <p:cNvPicPr/>
          <p:nvPr/>
        </p:nvPicPr>
        <p:blipFill>
          <a:blip r:embed="rId2"/>
          <a:stretch/>
        </p:blipFill>
        <p:spPr>
          <a:xfrm>
            <a:off x="4668840" y="1944720"/>
            <a:ext cx="6761160" cy="454752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599040" y="301320"/>
            <a:ext cx="10798560" cy="1262160"/>
          </a:xfrm>
          <a:prstGeom prst="rect">
            <a:avLst/>
          </a:prstGeom>
          <a:noFill/>
          <a:ln>
            <a:noFill/>
          </a:ln>
        </p:spPr>
        <p:txBody>
          <a:bodyPr lIns="0" rIns="0" tIns="0" bIns="0" anchor="ctr">
            <a:normAutofit/>
          </a:bodyPr>
          <a:p>
            <a:pPr algn="ctr"/>
            <a:r>
              <a:rPr b="1" lang="en-US" sz="6000" spc="-1" strike="noStrike">
                <a:solidFill>
                  <a:srgbClr val="04617b"/>
                </a:solidFill>
                <a:latin typeface="Source Sans Pro Light"/>
              </a:rPr>
              <a:t>Threat Overview</a:t>
            </a:r>
            <a:endParaRPr b="0" lang="en-US" sz="6000" spc="-1" strike="noStrike">
              <a:solidFill>
                <a:srgbClr val="04617b"/>
              </a:solidFill>
              <a:latin typeface="Source Sans Pro Light"/>
            </a:endParaRPr>
          </a:p>
        </p:txBody>
      </p:sp>
      <p:sp>
        <p:nvSpPr>
          <p:cNvPr id="135" name="TextShape 2"/>
          <p:cNvSpPr txBox="1"/>
          <p:nvPr/>
        </p:nvSpPr>
        <p:spPr>
          <a:xfrm>
            <a:off x="731520" y="1188720"/>
            <a:ext cx="10830960" cy="5394960"/>
          </a:xfrm>
          <a:prstGeom prst="rect">
            <a:avLst/>
          </a:prstGeom>
          <a:noFill/>
          <a:ln>
            <a:noFill/>
          </a:ln>
        </p:spPr>
        <p:txBody>
          <a:bodyPr lIns="0" rIns="0" tIns="0" bIns="0" anchor="ctr"/>
          <a:p>
            <a:pPr algn="ctr"/>
            <a:r>
              <a:rPr b="1" lang="en-US" sz="4000" spc="-1" strike="noStrike">
                <a:solidFill>
                  <a:srgbClr val="04617b"/>
                </a:solidFill>
                <a:latin typeface="Source Sans Pro Black"/>
              </a:rPr>
              <a:t>WHO/WHAT ARE WE WORRIED ABOUT? </a:t>
            </a:r>
            <a:endParaRPr b="1" lang="en-US" sz="4000" spc="-1" strike="noStrike">
              <a:solidFill>
                <a:srgbClr val="04617b"/>
              </a:solidFill>
              <a:latin typeface="Source Sans Pro Black"/>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599040" y="301320"/>
            <a:ext cx="10798560" cy="1262160"/>
          </a:xfrm>
          <a:prstGeom prst="rect">
            <a:avLst/>
          </a:prstGeom>
          <a:noFill/>
          <a:ln>
            <a:noFill/>
          </a:ln>
        </p:spPr>
        <p:txBody>
          <a:bodyPr lIns="0" rIns="0" tIns="0" bIns="0" anchor="ctr">
            <a:normAutofit/>
          </a:bodyPr>
          <a:p>
            <a:pPr algn="ctr"/>
            <a:r>
              <a:rPr b="1" lang="en-US" sz="6000" spc="-1" strike="noStrike">
                <a:solidFill>
                  <a:srgbClr val="04617b"/>
                </a:solidFill>
                <a:latin typeface="Source Sans Pro Light"/>
              </a:rPr>
              <a:t>Browsers</a:t>
            </a:r>
            <a:endParaRPr b="0" lang="en-US" sz="6000" spc="-1" strike="noStrike">
              <a:solidFill>
                <a:srgbClr val="04617b"/>
              </a:solidFill>
              <a:latin typeface="Source Sans Pro Light"/>
            </a:endParaRPr>
          </a:p>
        </p:txBody>
      </p:sp>
      <p:sp>
        <p:nvSpPr>
          <p:cNvPr id="137" name="TextShape 2"/>
          <p:cNvSpPr txBox="1"/>
          <p:nvPr/>
        </p:nvSpPr>
        <p:spPr>
          <a:xfrm>
            <a:off x="599040" y="1188720"/>
            <a:ext cx="10830960" cy="5394960"/>
          </a:xfrm>
          <a:prstGeom prst="rect">
            <a:avLst/>
          </a:prstGeom>
          <a:noFill/>
          <a:ln>
            <a:noFill/>
          </a:ln>
        </p:spPr>
        <p:txBody>
          <a:bodyPr lIns="0" rIns="0" tIns="0" bIns="0" anchor="ctr"/>
          <a:p>
            <a:pPr algn="ctr"/>
            <a:r>
              <a:rPr b="1" lang="en-US" sz="4000" spc="-1" strike="noStrike">
                <a:solidFill>
                  <a:srgbClr val="04617b"/>
                </a:solidFill>
                <a:latin typeface="Source Sans Pro Black"/>
              </a:rPr>
              <a:t>WHAT BROWSERS DO FOLKS USE?</a:t>
            </a:r>
            <a:endParaRPr b="1" lang="en-US" sz="4000" spc="-1" strike="noStrike">
              <a:solidFill>
                <a:srgbClr val="04617b"/>
              </a:solidFill>
              <a:latin typeface="Source Sans Pro Black"/>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599040" y="301320"/>
            <a:ext cx="10798560" cy="1262160"/>
          </a:xfrm>
          <a:prstGeom prst="rect">
            <a:avLst/>
          </a:prstGeom>
          <a:noFill/>
          <a:ln>
            <a:noFill/>
          </a:ln>
        </p:spPr>
        <p:txBody>
          <a:bodyPr lIns="0" rIns="0" tIns="0" bIns="0" anchor="ctr">
            <a:normAutofit/>
          </a:bodyPr>
          <a:p>
            <a:pPr algn="ctr"/>
            <a:r>
              <a:rPr b="1" lang="en-US" sz="6000" spc="-1" strike="noStrike">
                <a:solidFill>
                  <a:srgbClr val="04617b"/>
                </a:solidFill>
                <a:latin typeface="Source Sans Pro Light"/>
              </a:rPr>
              <a:t>Browsers</a:t>
            </a:r>
            <a:endParaRPr b="0" lang="en-US" sz="6000" spc="-1" strike="noStrike">
              <a:solidFill>
                <a:srgbClr val="04617b"/>
              </a:solidFill>
              <a:latin typeface="Source Sans Pro Light"/>
            </a:endParaRPr>
          </a:p>
        </p:txBody>
      </p:sp>
      <p:sp>
        <p:nvSpPr>
          <p:cNvPr id="139"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Things to look out for</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Cookies/Do Not Track- Designed to be a mechanism for websites to remember useful information about a user’s current session on a website </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History- Sites You have visited</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Javascript- a widely used protocol for generating web-based content, that can also gather potentially identifying information from users</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GPS- More so on Mobile Devices!</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Stored Information- Data you have saved (Credit Card, Passwords, etc)</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Private Browsing</a:t>
            </a:r>
            <a:endParaRPr b="0" lang="en-US" sz="28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Updates- Keeps your Browser patched up!</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ClicknClean Extension (Firefox/Chrome)! </a:t>
            </a:r>
            <a:endParaRPr b="0" lang="en-US" sz="3200" spc="-1" strike="noStrike">
              <a:latin typeface="Source Sans Pro"/>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Extensions/Plug-Ins</a:t>
            </a:r>
            <a:endParaRPr b="0" lang="en-US" sz="6000" spc="-1" strike="noStrike">
              <a:solidFill>
                <a:srgbClr val="04617b"/>
              </a:solidFill>
              <a:latin typeface="Source Sans Pro Light"/>
            </a:endParaRPr>
          </a:p>
        </p:txBody>
      </p:sp>
      <p:sp>
        <p:nvSpPr>
          <p:cNvPr id="141"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Help you keep your browser secure(er)</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Firefox/Chrome (Pre-Installed on Brave and Tor)</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Privacy Badger</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HTTPS Everywhere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UBlock</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Advanced: NoScript</a:t>
            </a:r>
            <a:endParaRPr b="0" lang="en-US" sz="2800" spc="-1" strike="noStrike">
              <a:latin typeface="Source Sans Pro"/>
            </a:endParaRPr>
          </a:p>
        </p:txBody>
      </p:sp>
      <p:pic>
        <p:nvPicPr>
          <p:cNvPr id="142" name="" descr=""/>
          <p:cNvPicPr/>
          <p:nvPr/>
        </p:nvPicPr>
        <p:blipFill>
          <a:blip r:embed="rId1"/>
          <a:stretch/>
        </p:blipFill>
        <p:spPr>
          <a:xfrm>
            <a:off x="6035040" y="5120640"/>
            <a:ext cx="2194560" cy="2194560"/>
          </a:xfrm>
          <a:prstGeom prst="rect">
            <a:avLst/>
          </a:prstGeom>
          <a:ln>
            <a:noFill/>
          </a:ln>
        </p:spPr>
      </p:pic>
      <p:pic>
        <p:nvPicPr>
          <p:cNvPr id="143" name="" descr=""/>
          <p:cNvPicPr/>
          <p:nvPr/>
        </p:nvPicPr>
        <p:blipFill>
          <a:blip r:embed="rId2"/>
          <a:stretch/>
        </p:blipFill>
        <p:spPr>
          <a:xfrm>
            <a:off x="7315200" y="3063240"/>
            <a:ext cx="4297680" cy="2148840"/>
          </a:xfrm>
          <a:prstGeom prst="rect">
            <a:avLst/>
          </a:prstGeom>
          <a:ln>
            <a:noFill/>
          </a:ln>
        </p:spPr>
      </p:pic>
      <p:pic>
        <p:nvPicPr>
          <p:cNvPr id="144" name="" descr=""/>
          <p:cNvPicPr/>
          <p:nvPr/>
        </p:nvPicPr>
        <p:blipFill>
          <a:blip r:embed="rId3"/>
          <a:stretch/>
        </p:blipFill>
        <p:spPr>
          <a:xfrm>
            <a:off x="8869680" y="5577840"/>
            <a:ext cx="2860560" cy="15544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0" y="422280"/>
            <a:ext cx="11998440" cy="661860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457200" y="731520"/>
            <a:ext cx="4698000" cy="6400800"/>
          </a:xfrm>
          <a:prstGeom prst="rect">
            <a:avLst/>
          </a:prstGeom>
          <a:ln>
            <a:noFill/>
          </a:ln>
        </p:spPr>
      </p:pic>
      <p:pic>
        <p:nvPicPr>
          <p:cNvPr id="147" name="" descr=""/>
          <p:cNvPicPr/>
          <p:nvPr/>
        </p:nvPicPr>
        <p:blipFill>
          <a:blip r:embed="rId2"/>
          <a:stretch/>
        </p:blipFill>
        <p:spPr>
          <a:xfrm>
            <a:off x="6386760" y="640080"/>
            <a:ext cx="4860360" cy="648828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457200" y="301320"/>
            <a:ext cx="10798560" cy="1262160"/>
          </a:xfrm>
          <a:prstGeom prst="rect">
            <a:avLst/>
          </a:prstGeom>
          <a:noFill/>
          <a:ln>
            <a:noFill/>
          </a:ln>
        </p:spPr>
        <p:txBody>
          <a:bodyPr lIns="0" rIns="0" tIns="0" bIns="0" anchor="ctr">
            <a:normAutofit/>
          </a:bodyPr>
          <a:p>
            <a:r>
              <a:rPr b="0" lang="en-US" sz="6000" spc="-1" strike="noStrike">
                <a:solidFill>
                  <a:srgbClr val="04617b"/>
                </a:solidFill>
                <a:latin typeface="Source Sans Pro Light"/>
              </a:rPr>
              <a:t>Extensions/Plug-Ins</a:t>
            </a:r>
            <a:endParaRPr b="0" lang="en-US" sz="6000" spc="-1" strike="noStrike">
              <a:solidFill>
                <a:srgbClr val="04617b"/>
              </a:solidFill>
              <a:latin typeface="Source Sans Pro Light"/>
            </a:endParaRPr>
          </a:p>
        </p:txBody>
      </p:sp>
      <p:sp>
        <p:nvSpPr>
          <p:cNvPr id="149" name="TextShape 2"/>
          <p:cNvSpPr txBox="1"/>
          <p:nvPr/>
        </p:nvSpPr>
        <p:spPr>
          <a:xfrm>
            <a:off x="599040" y="1828800"/>
            <a:ext cx="10830960" cy="5394960"/>
          </a:xfrm>
          <a:prstGeom prst="rect">
            <a:avLst/>
          </a:prstGeom>
          <a:noFill/>
          <a:ln>
            <a:noFill/>
          </a:ln>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Help you keep your browser secure(er)</a:t>
            </a:r>
            <a:endParaRPr b="0" lang="en-US" sz="3200" spc="-1" strike="noStrike">
              <a:latin typeface="Source Sans Pro"/>
            </a:endParaRPr>
          </a:p>
          <a:p>
            <a:pPr marL="432000" indent="-324000">
              <a:spcAft>
                <a:spcPts val="1412"/>
              </a:spcAft>
              <a:buClr>
                <a:srgbClr val="04617b"/>
              </a:buClr>
              <a:buSzPct val="45000"/>
              <a:buFont typeface="Wingdings" charset="2"/>
              <a:buChar char=""/>
            </a:pPr>
            <a:r>
              <a:rPr b="0" lang="en-US" sz="3200" spc="-1" strike="noStrike">
                <a:latin typeface="Source Sans Pro"/>
              </a:rPr>
              <a:t>Firefox/Chrome (Pre-Installed on Brave and Tor)</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Privacy Badger</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HTTPS Everywhere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UBlock</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Advanced: NoScript</a:t>
            </a:r>
            <a:endParaRPr b="0" lang="en-US" sz="2800" spc="-1" strike="noStrike">
              <a:latin typeface="Source Sans Pro"/>
            </a:endParaRPr>
          </a:p>
        </p:txBody>
      </p:sp>
      <p:pic>
        <p:nvPicPr>
          <p:cNvPr id="150" name="" descr=""/>
          <p:cNvPicPr/>
          <p:nvPr/>
        </p:nvPicPr>
        <p:blipFill>
          <a:blip r:embed="rId1"/>
          <a:stretch/>
        </p:blipFill>
        <p:spPr>
          <a:xfrm>
            <a:off x="6035040" y="5120640"/>
            <a:ext cx="2194560" cy="2194560"/>
          </a:xfrm>
          <a:prstGeom prst="rect">
            <a:avLst/>
          </a:prstGeom>
          <a:ln>
            <a:noFill/>
          </a:ln>
        </p:spPr>
      </p:pic>
      <p:pic>
        <p:nvPicPr>
          <p:cNvPr id="151" name="" descr=""/>
          <p:cNvPicPr/>
          <p:nvPr/>
        </p:nvPicPr>
        <p:blipFill>
          <a:blip r:embed="rId2"/>
          <a:stretch/>
        </p:blipFill>
        <p:spPr>
          <a:xfrm>
            <a:off x="7315200" y="3063240"/>
            <a:ext cx="4297680" cy="2148840"/>
          </a:xfrm>
          <a:prstGeom prst="rect">
            <a:avLst/>
          </a:prstGeom>
          <a:ln>
            <a:noFill/>
          </a:ln>
        </p:spPr>
      </p:pic>
      <p:pic>
        <p:nvPicPr>
          <p:cNvPr id="152" name="" descr=""/>
          <p:cNvPicPr/>
          <p:nvPr/>
        </p:nvPicPr>
        <p:blipFill>
          <a:blip r:embed="rId3"/>
          <a:stretch/>
        </p:blipFill>
        <p:spPr>
          <a:xfrm>
            <a:off x="8869680" y="5577840"/>
            <a:ext cx="2860560" cy="15544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2017-11-25T12:52:03Z</dcterms:created>
  <dc:creator/>
  <dc:description/>
  <dc:language>en-US</dc:language>
  <cp:lastModifiedBy/>
  <dcterms:modified xsi:type="dcterms:W3CDTF">2017-11-26T12:13:22Z</dcterms:modified>
  <cp:revision>4</cp:revision>
  <dc:subject/>
  <dc:title/>
</cp:coreProperties>
</file>